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57" r:id="rId4"/>
    <p:sldId id="269" r:id="rId5"/>
    <p:sldId id="266" r:id="rId6"/>
    <p:sldId id="270" r:id="rId7"/>
    <p:sldId id="267" r:id="rId8"/>
    <p:sldId id="271" r:id="rId9"/>
    <p:sldId id="26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1"/>
    <a:srgbClr val="5E5E5E"/>
    <a:srgbClr val="868686"/>
    <a:srgbClr val="2F2D77"/>
    <a:srgbClr val="02117C"/>
    <a:srgbClr val="ECECEC"/>
    <a:srgbClr val="2F2D78"/>
    <a:srgbClr val="EBFFFF"/>
    <a:srgbClr val="FDF181"/>
    <a:srgbClr val="FEF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65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1D77-5967-4ABA-933E-2E34BE516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57B6C-EF96-654A-88EA-4B4B0C9D21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0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8AA8-3172-4067-A28E-EABE981F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F11E-38B3-4881-84AF-52A40E49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D329-B3BB-42BA-8ED2-F25C0A2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0C70-E212-4D21-927C-8179E7E4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FFF5F-330B-4ADC-A4B9-BA7708BF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8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D287-A3DE-47CE-BA39-1EE14233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BE0A-46A9-41FD-BC42-9B8BC703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7684A-C534-4479-8355-6A356954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697F5-2199-48D9-923D-7285E552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21DB3-3A2E-4B7B-B116-183DB892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382D4-4870-4D82-902F-BFB2184D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686A-7EED-48E8-9568-D3070D60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9E24-287A-442F-8268-200F03BC0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2E1CA-0138-463D-8411-CB0974E71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E2560-1DF5-417C-AB3B-30061D6A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EE72F-C22D-43B4-91AE-089E8CFB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6799-9868-4937-A22D-317A2FA7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0382-6E79-4EF9-81BF-92DCB9FE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22A7F-4564-4AA9-A4FF-A5EF39AD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1E295-1E52-4936-9696-CE750BEF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6994E-565E-4CA6-9F94-B8478662B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A259C-3827-4F34-AE28-E23BB63E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D4C3D-40F4-4602-BCBF-2546F898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E84A0-71E7-4722-ADE3-65D9CD30E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0B933-316F-4654-B307-8F3C985A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9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1013-8FA7-42A0-A766-EF2EC720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63123-C853-43E3-A01E-8718AEBD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737D-80B6-4C1F-9D8E-C4EC3ECBF6C7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2BE87-641A-4885-B5D4-F5467303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27E0C-47C3-43B1-8064-94528731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08E-B3C2-44AD-A4B8-D81FE279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C9CBF3-6BFD-3844-9187-978543477C6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478" y="442616"/>
            <a:ext cx="10771322" cy="112411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478" y="1785869"/>
            <a:ext cx="10771322" cy="4499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1301" y="223473"/>
            <a:ext cx="833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4557B6C-EF96-654A-88EA-4B4B0C9D21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svg.org/vector-image-of-blue-and-gray-database-symbol" TargetMode="External"/><Relationship Id="rId11" Type="http://schemas.openxmlformats.org/officeDocument/2006/relationships/hyperlink" Target="http://www.publicdomainfiles.com/show_file.php?id=13938365416588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s://www.pngimg.com/download/25932" TargetMode="External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microsoft.com/office/2007/relationships/hdphoto" Target="../media/hdphoto1.wdp"/><Relationship Id="rId7" Type="http://schemas.openxmlformats.org/officeDocument/2006/relationships/image" Target="../media/image9.emf"/><Relationship Id="rId12" Type="http://schemas.openxmlformats.org/officeDocument/2006/relationships/image" Target="../media/image16.png"/><Relationship Id="rId17" Type="http://schemas.openxmlformats.org/officeDocument/2006/relationships/hyperlink" Target="http://www.publicdomainfiles.com/show_file.php?id=13938365416588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svg.org/vector-image-of-blue-and-gray-database-symbol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9.svg"/><Relationship Id="rId23" Type="http://schemas.openxmlformats.org/officeDocument/2006/relationships/image" Target="../media/image24.svg"/><Relationship Id="rId10" Type="http://schemas.openxmlformats.org/officeDocument/2006/relationships/image" Target="../media/image13.png"/><Relationship Id="rId19" Type="http://schemas.openxmlformats.org/officeDocument/2006/relationships/image" Target="../media/image21.svg"/><Relationship Id="rId4" Type="http://schemas.openxmlformats.org/officeDocument/2006/relationships/hyperlink" Target="https://www.pngimg.com/download/25932" TargetMode="External"/><Relationship Id="rId9" Type="http://schemas.openxmlformats.org/officeDocument/2006/relationships/image" Target="../media/image11.emf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os" TargetMode="External"/><Relationship Id="rId3" Type="http://schemas.openxmlformats.org/officeDocument/2006/relationships/hyperlink" Target="https://www.everi.com/games/" TargetMode="External"/><Relationship Id="rId7" Type="http://schemas.openxmlformats.org/officeDocument/2006/relationships/hyperlink" Target="http://code.benco.io/icon-collection/azure-icons/" TargetMode="External"/><Relationship Id="rId2" Type="http://schemas.openxmlformats.org/officeDocument/2006/relationships/hyperlink" Target="https://www.everi.com/fintech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y.org/101088/" TargetMode="External"/><Relationship Id="rId5" Type="http://schemas.openxmlformats.org/officeDocument/2006/relationships/hyperlink" Target="https://pngimg.com/images/electronics/server" TargetMode="External"/><Relationship Id="rId4" Type="http://schemas.openxmlformats.org/officeDocument/2006/relationships/hyperlink" Target="https://github.com/kidding-with-android/langaw-game" TargetMode="External"/><Relationship Id="rId9" Type="http://schemas.openxmlformats.org/officeDocument/2006/relationships/hyperlink" Target="https://icon-library.com/icon/docker-container-icon-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75F679-B190-4374-BA07-743A00EC8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5D141B-967A-4D2B-AC1E-ADAE9AE78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Bridging the Gap Between App Development and User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E16C5-112E-4FA0-8EA1-5A35EA4247B2}"/>
              </a:ext>
            </a:extLst>
          </p:cNvPr>
          <p:cNvSpPr txBox="1"/>
          <p:nvPr/>
        </p:nvSpPr>
        <p:spPr>
          <a:xfrm>
            <a:off x="243282" y="6140741"/>
            <a:ext cx="664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Patricia Donohue – Build &amp; Release Engineer @ Everi Holdings Inc. </a:t>
            </a:r>
          </a:p>
        </p:txBody>
      </p:sp>
    </p:spTree>
    <p:extLst>
      <p:ext uri="{BB962C8B-B14F-4D97-AF65-F5344CB8AC3E}">
        <p14:creationId xmlns:p14="http://schemas.microsoft.com/office/powerpoint/2010/main" val="128415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E364-1066-4F94-AF3C-DEFC5CBAE016}"/>
              </a:ext>
            </a:extLst>
          </p:cNvPr>
          <p:cNvSpPr txBox="1">
            <a:spLocks/>
          </p:cNvSpPr>
          <p:nvPr/>
        </p:nvSpPr>
        <p:spPr>
          <a:xfrm>
            <a:off x="3365069" y="2866945"/>
            <a:ext cx="5461861" cy="1124110"/>
          </a:xfrm>
          <a:prstGeom prst="rect">
            <a:avLst/>
          </a:prstGeo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6058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EEAB5-475A-4FDA-B8E2-899A38E9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15" y="500380"/>
            <a:ext cx="548640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D188AE4-AE75-4E54-B094-CEC102EBE64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Who am 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9C775A-DACE-4829-A135-4D3B04F2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F2D78"/>
                </a:solidFill>
                <a:latin typeface="Titillium Web" panose="00000500000000000000" pitchFamily="2" charset="0"/>
              </a:rPr>
              <a:t>Where I started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AE6C480-9B64-4CB4-B92A-E287431645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of eight children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Grew up in Boulder City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Attended CSN for base courses, then went on to UNLV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Dual Baccalaureate in Biology and Biochemistry in 2005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Attended graduate school at UNLV in SOLS, achieved PhD Candidate but never finished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Moved on to a career in IT – starting as an application developer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database)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88AE12C-179D-4A7A-B3B0-E7BE3B2F1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3386138"/>
            <a:ext cx="5183188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F2D78"/>
                </a:solidFill>
                <a:latin typeface="Titillium Web" panose="00000500000000000000" pitchFamily="2" charset="0"/>
              </a:rPr>
              <a:t>Where I am now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4F8F13A-B393-4636-A239-7AD6DDF6A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4210050"/>
            <a:ext cx="5183188" cy="17716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 children, aged 10, 12, and 15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15-year-olds are in different magnet schools in 9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10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grade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and Release Engineer at Everi, in the process of moving into a DevOps role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FD23-B770-40FD-8BAC-C2CD30F58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78" y="5890414"/>
            <a:ext cx="10771322" cy="642387"/>
          </a:xfr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Who is Everi?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1DD0B-9796-4EDF-86B6-24A2F2AC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13"/>
            <a:ext cx="12192000" cy="224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4EE9-176F-45C6-BC10-D69FC16D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9871"/>
            <a:ext cx="12192000" cy="22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E5D40D3-6180-441D-A385-E0B390EF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9" y="5633946"/>
            <a:ext cx="10771322" cy="1124110"/>
          </a:xfr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CECEC"/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You’ve created your own app!</a:t>
            </a:r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D85EC3A-7554-426A-A5B5-1BC930F97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4"/>
          <a:stretch/>
        </p:blipFill>
        <p:spPr>
          <a:xfrm flipH="1">
            <a:off x="1034732" y="2482215"/>
            <a:ext cx="1042548" cy="2135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9302A38C-CB3A-4944-8DD5-505F8BFD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7333" y="2763520"/>
            <a:ext cx="137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E926E-739A-4BBB-991E-224A8A645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192149" y="3449320"/>
            <a:ext cx="2305184" cy="4318"/>
          </a:xfrm>
          <a:prstGeom prst="straightConnector1">
            <a:avLst/>
          </a:prstGeom>
          <a:ln w="57150" cap="flat" cmpd="sng" algn="ctr">
            <a:solidFill>
              <a:srgbClr val="0070C0"/>
            </a:solidFill>
            <a:prstDash val="sysDot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911847-0FD6-4275-8789-106D9F040EB8}"/>
              </a:ext>
            </a:extLst>
          </p:cNvPr>
          <p:cNvGrpSpPr/>
          <p:nvPr/>
        </p:nvGrpSpPr>
        <p:grpSpPr>
          <a:xfrm>
            <a:off x="7155836" y="2687620"/>
            <a:ext cx="4199850" cy="1468402"/>
            <a:chOff x="7155836" y="736900"/>
            <a:chExt cx="4199850" cy="14684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81CA6F-26BB-442D-8ACA-094BB0BB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5836" y="1052062"/>
              <a:ext cx="894522" cy="894522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E772C1-024E-4EC8-B1E5-68DCF78BE475}"/>
                </a:ext>
              </a:extLst>
            </p:cNvPr>
            <p:cNvGrpSpPr/>
            <p:nvPr/>
          </p:nvGrpSpPr>
          <p:grpSpPr>
            <a:xfrm>
              <a:off x="8460086" y="736900"/>
              <a:ext cx="2895600" cy="1468402"/>
              <a:chOff x="5564486" y="3124500"/>
              <a:chExt cx="2895600" cy="14684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8F8252C-01D7-407C-BAAC-242C0FEC9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486" y="312450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C853E0E-6209-4AAC-834C-1B406F819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2646" y="335818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81500F9-E7F4-4463-BF03-57191A697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1286" y="360202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CC6BDE-9A76-43F2-8242-4A6E9D23D703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5868933" y="3449320"/>
            <a:ext cx="1286903" cy="723"/>
          </a:xfrm>
          <a:prstGeom prst="straightConnector1">
            <a:avLst/>
          </a:prstGeom>
          <a:ln w="57150">
            <a:solidFill>
              <a:srgbClr val="3444A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B28B5C4B-F1D0-416A-8A46-A19E518F4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108414" y="3176380"/>
            <a:ext cx="545880" cy="5458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66D29FD-A5E2-4700-9190-04A8B6D256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2175" y="509859"/>
            <a:ext cx="1275604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7C5FE00-9BCA-44A3-8723-E7BDFA70382F}"/>
              </a:ext>
            </a:extLst>
          </p:cNvPr>
          <p:cNvCxnSpPr>
            <a:cxnSpLocks/>
            <a:stCxn id="20" idx="3"/>
            <a:endCxn id="44" idx="1"/>
          </p:cNvCxnSpPr>
          <p:nvPr/>
        </p:nvCxnSpPr>
        <p:spPr>
          <a:xfrm flipV="1">
            <a:off x="5868933" y="1424259"/>
            <a:ext cx="1533242" cy="2025061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0437ACE5-B5EC-4551-B06B-A6871F6A2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56" y="4528385"/>
            <a:ext cx="1028241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50" name="Straight Connector 37">
            <a:extLst>
              <a:ext uri="{FF2B5EF4-FFF2-40B4-BE49-F238E27FC236}">
                <a16:creationId xmlns:a16="http://schemas.microsoft.com/office/drawing/2014/main" id="{6BEAD552-C5C0-4E7F-919B-88A7C213EA45}"/>
              </a:ext>
            </a:extLst>
          </p:cNvPr>
          <p:cNvCxnSpPr>
            <a:cxnSpLocks/>
            <a:stCxn id="20" idx="3"/>
            <a:endCxn id="49" idx="1"/>
          </p:cNvCxnSpPr>
          <p:nvPr/>
        </p:nvCxnSpPr>
        <p:spPr>
          <a:xfrm>
            <a:off x="5868933" y="3449320"/>
            <a:ext cx="1656923" cy="1993465"/>
          </a:xfrm>
          <a:prstGeom prst="straightConnector1">
            <a:avLst/>
          </a:prstGeom>
          <a:ln w="57150">
            <a:solidFill>
              <a:srgbClr val="40B6FF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515835-8B82-4F20-9E96-7DBBD4FC27DF}"/>
              </a:ext>
            </a:extLst>
          </p:cNvPr>
          <p:cNvSpPr txBox="1"/>
          <p:nvPr/>
        </p:nvSpPr>
        <p:spPr>
          <a:xfrm>
            <a:off x="9535303" y="968418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F2D7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tillium Web" panose="00000500000000000000" pitchFamily="2" charset="0"/>
              </a:rPr>
              <a:t>SysOps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2F2D77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tillium Web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C8713-CE6D-4860-8479-6F5D0F3C13A6}"/>
              </a:ext>
            </a:extLst>
          </p:cNvPr>
          <p:cNvSpPr txBox="1"/>
          <p:nvPr/>
        </p:nvSpPr>
        <p:spPr>
          <a:xfrm>
            <a:off x="357097" y="973812"/>
            <a:ext cx="3440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F2D7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tillium Web" panose="00000500000000000000" pitchFamily="2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0486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1DCE6-130A-4F89-B79C-9201ADD0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48" y="1645920"/>
            <a:ext cx="6172200" cy="35927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5CEA73-08D5-44AE-9CB3-6BD18C9D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52" y="467090"/>
            <a:ext cx="10944805" cy="991998"/>
          </a:xfr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Cool_Application_01 has gone viral! Awesome, but now the real work starts.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63F489-8A4D-4CEE-ACB1-E631DEB6D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1687"/>
            <a:ext cx="3932237" cy="45468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Users on both app stores are finding bugs in the code and asking for new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We enlist a few of our awesome friends to help tackle the bugs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Now we have source code conflict – both Sergio and Gabriela changed the same file, and Sergio’s changes overwrote Gabriela’s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The server we started with is getting overloaded with requests, and many users are complaining that they can’t access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We need more server space and CPU.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Someone pointed out that the security of our application is sorely lacking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Hackers can login to the server and make changes to the file – we need to lock it down better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B3495E87-34A6-4274-915F-A713CC695D35}"/>
              </a:ext>
            </a:extLst>
          </p:cNvPr>
          <p:cNvSpPr/>
          <p:nvPr/>
        </p:nvSpPr>
        <p:spPr>
          <a:xfrm>
            <a:off x="8239538" y="2604052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5080358-D046-453D-828F-D3A774901ECC}"/>
              </a:ext>
            </a:extLst>
          </p:cNvPr>
          <p:cNvSpPr/>
          <p:nvPr/>
        </p:nvSpPr>
        <p:spPr>
          <a:xfrm>
            <a:off x="8163338" y="3744871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1F03606A-AAFC-4551-A808-05877C54628B}"/>
              </a:ext>
            </a:extLst>
          </p:cNvPr>
          <p:cNvSpPr/>
          <p:nvPr/>
        </p:nvSpPr>
        <p:spPr>
          <a:xfrm>
            <a:off x="8210134" y="3234127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D49584D1-D146-418F-88F2-D6C9CE671B35}"/>
              </a:ext>
            </a:extLst>
          </p:cNvPr>
          <p:cNvSpPr/>
          <p:nvPr/>
        </p:nvSpPr>
        <p:spPr>
          <a:xfrm>
            <a:off x="6436174" y="3377123"/>
            <a:ext cx="427383" cy="367748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2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BD85EC3A-7554-426A-A5B5-1BC930F97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4"/>
          <a:stretch/>
        </p:blipFill>
        <p:spPr>
          <a:xfrm flipH="1">
            <a:off x="1034732" y="2136775"/>
            <a:ext cx="1042548" cy="2135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9302A38C-CB3A-4944-8DD5-505F8BFD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7333" y="2418080"/>
            <a:ext cx="137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3911847-0FD6-4275-8789-106D9F040EB8}"/>
              </a:ext>
            </a:extLst>
          </p:cNvPr>
          <p:cNvGrpSpPr/>
          <p:nvPr/>
        </p:nvGrpSpPr>
        <p:grpSpPr>
          <a:xfrm>
            <a:off x="7155836" y="2342180"/>
            <a:ext cx="4199850" cy="1468402"/>
            <a:chOff x="7155836" y="736900"/>
            <a:chExt cx="4199850" cy="14684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81CA6F-26BB-442D-8ACA-094BB0BBB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155836" y="1052062"/>
              <a:ext cx="894522" cy="894522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E772C1-024E-4EC8-B1E5-68DCF78BE475}"/>
                </a:ext>
              </a:extLst>
            </p:cNvPr>
            <p:cNvGrpSpPr/>
            <p:nvPr/>
          </p:nvGrpSpPr>
          <p:grpSpPr>
            <a:xfrm>
              <a:off x="8460086" y="736900"/>
              <a:ext cx="2895600" cy="1468402"/>
              <a:chOff x="5564486" y="3124500"/>
              <a:chExt cx="2895600" cy="14684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8F8252C-01D7-407C-BAAC-242C0FEC9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486" y="312450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C853E0E-6209-4AAC-834C-1B406F819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2646" y="335818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81500F9-E7F4-4463-BF03-57191A697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1286" y="3602020"/>
                <a:ext cx="1828800" cy="9908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RightUp">
                  <a:rot lat="368808" lon="20474875" rev="402398"/>
                </a:camera>
                <a:lightRig rig="threePt" dir="t"/>
              </a:scene3d>
              <a:sp3d contourW="12700">
                <a:bevelT/>
                <a:contourClr>
                  <a:schemeClr val="tx1"/>
                </a:contourClr>
              </a:sp3d>
            </p:spPr>
          </p:pic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CC6BDE-9A76-43F2-8242-4A6E9D23D703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5868933" y="3103880"/>
            <a:ext cx="1286903" cy="723"/>
          </a:xfrm>
          <a:prstGeom prst="straightConnector1">
            <a:avLst/>
          </a:prstGeom>
          <a:ln w="57150">
            <a:solidFill>
              <a:srgbClr val="3444A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E66D29FD-A5E2-4700-9190-04A8B6D25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175" y="164419"/>
            <a:ext cx="1275604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7C5FE00-9BCA-44A3-8723-E7BDFA70382F}"/>
              </a:ext>
            </a:extLst>
          </p:cNvPr>
          <p:cNvCxnSpPr>
            <a:cxnSpLocks/>
            <a:stCxn id="20" idx="3"/>
            <a:endCxn id="44" idx="1"/>
          </p:cNvCxnSpPr>
          <p:nvPr/>
        </p:nvCxnSpPr>
        <p:spPr>
          <a:xfrm flipV="1">
            <a:off x="5868933" y="1078819"/>
            <a:ext cx="1533242" cy="2025061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0437ACE5-B5EC-4551-B06B-A6871F6A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56" y="4182945"/>
            <a:ext cx="1028241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RightUp">
              <a:rot lat="368808" lon="20474875" rev="402398"/>
            </a:camera>
            <a:lightRig rig="threePt" dir="t"/>
          </a:scene3d>
          <a:sp3d contourW="12700">
            <a:bevelT/>
            <a:contourClr>
              <a:schemeClr val="tx1"/>
            </a:contourClr>
          </a:sp3d>
        </p:spPr>
      </p:pic>
      <p:cxnSp>
        <p:nvCxnSpPr>
          <p:cNvPr id="50" name="Straight Connector 37">
            <a:extLst>
              <a:ext uri="{FF2B5EF4-FFF2-40B4-BE49-F238E27FC236}">
                <a16:creationId xmlns:a16="http://schemas.microsoft.com/office/drawing/2014/main" id="{6BEAD552-C5C0-4E7F-919B-88A7C213EA45}"/>
              </a:ext>
            </a:extLst>
          </p:cNvPr>
          <p:cNvCxnSpPr>
            <a:cxnSpLocks/>
            <a:stCxn id="20" idx="3"/>
            <a:endCxn id="49" idx="1"/>
          </p:cNvCxnSpPr>
          <p:nvPr/>
        </p:nvCxnSpPr>
        <p:spPr>
          <a:xfrm>
            <a:off x="5868933" y="3103880"/>
            <a:ext cx="1656923" cy="1993465"/>
          </a:xfrm>
          <a:prstGeom prst="straightConnector1">
            <a:avLst/>
          </a:prstGeom>
          <a:ln w="57150">
            <a:solidFill>
              <a:srgbClr val="40B6FF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ED5A6077-84CF-4FC6-A362-4633905A5C6A}"/>
              </a:ext>
            </a:extLst>
          </p:cNvPr>
          <p:cNvSpPr/>
          <p:nvPr/>
        </p:nvSpPr>
        <p:spPr>
          <a:xfrm>
            <a:off x="3313651" y="-274320"/>
            <a:ext cx="8759973" cy="6753138"/>
          </a:xfrm>
          <a:prstGeom prst="cloud">
            <a:avLst/>
          </a:prstGeom>
          <a:solidFill>
            <a:srgbClr val="EBFFFF"/>
          </a:solidFill>
          <a:ln>
            <a:solidFill>
              <a:schemeClr val="accent3">
                <a:lumMod val="75000"/>
              </a:schemeClr>
            </a:solidFill>
          </a:ln>
          <a:effectLst>
            <a:glow rad="254000">
              <a:srgbClr val="FEF9CA">
                <a:alpha val="6235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E926E-739A-4BBB-991E-224A8A645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192149" y="3103880"/>
            <a:ext cx="2305184" cy="4318"/>
          </a:xfrm>
          <a:prstGeom prst="straightConnector1">
            <a:avLst/>
          </a:prstGeom>
          <a:ln w="57150" cap="flat" cmpd="sng" algn="ctr">
            <a:solidFill>
              <a:srgbClr val="0070C0"/>
            </a:solidFill>
            <a:prstDash val="sysDot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itle 25">
            <a:extLst>
              <a:ext uri="{FF2B5EF4-FFF2-40B4-BE49-F238E27FC236}">
                <a16:creationId xmlns:a16="http://schemas.microsoft.com/office/drawing/2014/main" id="{3E5D40D3-6180-441D-A385-E0B390EF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96" y="5636768"/>
            <a:ext cx="10771322" cy="1124110"/>
          </a:xfr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DevOps and the Cloud have your solutions!</a:t>
            </a:r>
          </a:p>
        </p:txBody>
      </p:sp>
      <p:cxnSp>
        <p:nvCxnSpPr>
          <p:cNvPr id="33" name="Straight Connector 37">
            <a:extLst>
              <a:ext uri="{FF2B5EF4-FFF2-40B4-BE49-F238E27FC236}">
                <a16:creationId xmlns:a16="http://schemas.microsoft.com/office/drawing/2014/main" id="{316ABDDC-58D4-43CC-8479-AC85D77B746D}"/>
              </a:ext>
            </a:extLst>
          </p:cNvPr>
          <p:cNvCxnSpPr>
            <a:cxnSpLocks/>
          </p:cNvCxnSpPr>
          <p:nvPr/>
        </p:nvCxnSpPr>
        <p:spPr>
          <a:xfrm>
            <a:off x="6815537" y="3063241"/>
            <a:ext cx="2558949" cy="0"/>
          </a:xfrm>
          <a:prstGeom prst="straightConnector1">
            <a:avLst/>
          </a:prstGeom>
          <a:ln w="57150">
            <a:solidFill>
              <a:srgbClr val="3444A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D6DFB51F-4826-4677-9FB2-761526E2B0E3}"/>
              </a:ext>
            </a:extLst>
          </p:cNvPr>
          <p:cNvCxnSpPr>
            <a:cxnSpLocks/>
          </p:cNvCxnSpPr>
          <p:nvPr/>
        </p:nvCxnSpPr>
        <p:spPr>
          <a:xfrm flipV="1">
            <a:off x="6815537" y="1038179"/>
            <a:ext cx="1533242" cy="2025061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C28C6A-B35A-4F34-80A4-2CA1D1755299}"/>
              </a:ext>
            </a:extLst>
          </p:cNvPr>
          <p:cNvGrpSpPr/>
          <p:nvPr/>
        </p:nvGrpSpPr>
        <p:grpSpPr>
          <a:xfrm>
            <a:off x="8353387" y="403318"/>
            <a:ext cx="1127234" cy="1304001"/>
            <a:chOff x="8365744" y="662259"/>
            <a:chExt cx="1127234" cy="13040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94C66666-D60D-4998-A311-C8FC4BA0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744" y="662259"/>
              <a:ext cx="1100030" cy="914400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6CAC848-E629-442E-B337-B385F5ED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856" y="1509060"/>
              <a:ext cx="1115122" cy="457200"/>
            </a:xfrm>
            <a:prstGeom prst="rect">
              <a:avLst/>
            </a:prstGeom>
          </p:spPr>
        </p:pic>
      </p:grpSp>
      <p:cxnSp>
        <p:nvCxnSpPr>
          <p:cNvPr id="39" name="Straight Connector 37">
            <a:extLst>
              <a:ext uri="{FF2B5EF4-FFF2-40B4-BE49-F238E27FC236}">
                <a16:creationId xmlns:a16="http://schemas.microsoft.com/office/drawing/2014/main" id="{075947A2-A414-4977-BB6F-92883A2A0B6F}"/>
              </a:ext>
            </a:extLst>
          </p:cNvPr>
          <p:cNvCxnSpPr>
            <a:cxnSpLocks/>
          </p:cNvCxnSpPr>
          <p:nvPr/>
        </p:nvCxnSpPr>
        <p:spPr>
          <a:xfrm>
            <a:off x="6815537" y="3063240"/>
            <a:ext cx="1656923" cy="1993465"/>
          </a:xfrm>
          <a:prstGeom prst="straightConnector1">
            <a:avLst/>
          </a:prstGeom>
          <a:ln w="57150">
            <a:solidFill>
              <a:srgbClr val="40B6FF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0E11D312-E644-4C0A-A4DF-BED26A833B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3450" y="2575860"/>
            <a:ext cx="1392363" cy="1392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B28B5C4B-F1D0-416A-8A46-A19E518F4A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108414" y="2830940"/>
            <a:ext cx="545880" cy="545880"/>
          </a:xfrm>
          <a:prstGeom prst="rect">
            <a:avLst/>
          </a:prstGeom>
          <a:effectLst>
            <a:glow rad="38100">
              <a:srgbClr val="D9D8F0">
                <a:alpha val="50000"/>
              </a:srgbClr>
            </a:glo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88CD98-4E82-4495-A395-5C041FF03327}"/>
              </a:ext>
            </a:extLst>
          </p:cNvPr>
          <p:cNvGrpSpPr/>
          <p:nvPr/>
        </p:nvGrpSpPr>
        <p:grpSpPr>
          <a:xfrm>
            <a:off x="8942190" y="2252396"/>
            <a:ext cx="2274982" cy="2228775"/>
            <a:chOff x="8942190" y="2597836"/>
            <a:chExt cx="2274982" cy="2228775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C05F276-0437-458E-B839-AAA6F44E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70275" y="2597836"/>
              <a:ext cx="1512713" cy="15127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17CB2C-4085-43B2-BF20-0478CC06EB82}"/>
                </a:ext>
              </a:extLst>
            </p:cNvPr>
            <p:cNvSpPr txBox="1"/>
            <p:nvPr/>
          </p:nvSpPr>
          <p:spPr>
            <a:xfrm>
              <a:off x="8942190" y="3995614"/>
              <a:ext cx="2274982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5DA5"/>
                  </a:solidFill>
                </a:rPr>
                <a:t>Azure</a:t>
              </a:r>
              <a:r>
                <a:rPr lang="en-US" dirty="0">
                  <a:solidFill>
                    <a:srgbClr val="005DA5"/>
                  </a:solidFill>
                </a:rPr>
                <a:t> </a:t>
              </a:r>
              <a:r>
                <a:rPr lang="en-US" sz="2400" b="1" dirty="0">
                  <a:solidFill>
                    <a:srgbClr val="005DA5"/>
                  </a:solidFill>
                </a:rPr>
                <a:t>Database</a:t>
              </a:r>
              <a:r>
                <a:rPr lang="en-US" dirty="0">
                  <a:solidFill>
                    <a:srgbClr val="005DA5"/>
                  </a:solidFill>
                </a:rPr>
                <a:t> </a:t>
              </a:r>
            </a:p>
            <a:p>
              <a:pPr algn="ctr"/>
              <a:r>
                <a:rPr lang="en-US" sz="2400" b="1" dirty="0">
                  <a:solidFill>
                    <a:srgbClr val="005DA5"/>
                  </a:solidFill>
                </a:rPr>
                <a:t>for</a:t>
              </a:r>
              <a:r>
                <a:rPr lang="en-US" dirty="0">
                  <a:solidFill>
                    <a:srgbClr val="005DA5"/>
                  </a:solidFill>
                </a:rPr>
                <a:t> </a:t>
              </a:r>
              <a:r>
                <a:rPr lang="en-US" sz="2400" b="1" dirty="0">
                  <a:solidFill>
                    <a:srgbClr val="005DA5"/>
                  </a:solidFill>
                </a:rPr>
                <a:t>MariaDB</a:t>
              </a:r>
              <a:endParaRPr lang="en-US" b="1" dirty="0">
                <a:solidFill>
                  <a:srgbClr val="005DA5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C7611-4908-49E6-B0D9-9DD055817A51}"/>
              </a:ext>
            </a:extLst>
          </p:cNvPr>
          <p:cNvGrpSpPr/>
          <p:nvPr/>
        </p:nvGrpSpPr>
        <p:grpSpPr>
          <a:xfrm>
            <a:off x="7262699" y="4163551"/>
            <a:ext cx="2461395" cy="1794041"/>
            <a:chOff x="7262699" y="4508991"/>
            <a:chExt cx="2461395" cy="17940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3D7CF6-3436-4FA6-84E6-8C7B54A72C88}"/>
                </a:ext>
              </a:extLst>
            </p:cNvPr>
            <p:cNvGrpSpPr/>
            <p:nvPr/>
          </p:nvGrpSpPr>
          <p:grpSpPr>
            <a:xfrm>
              <a:off x="7994909" y="4508991"/>
              <a:ext cx="1729185" cy="1794041"/>
              <a:chOff x="7994909" y="4508991"/>
              <a:chExt cx="1729185" cy="179404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403007B8-BA74-4AC5-842B-382CEF89B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961" b="89844" l="6104" r="95931">
                            <a14:foregroundMark x1="6205" y1="55859" x2="6205" y2="55859"/>
                            <a14:foregroundMark x1="91963" y1="53809" x2="91963" y2="53809"/>
                            <a14:foregroundMark x1="95931" y1="56152" x2="95931" y2="56152"/>
                            <a14:foregroundMark x1="39166" y1="55859" x2="39166" y2="55859"/>
                            <a14:foregroundMark x1="48118" y1="58496" x2="48118" y2="58496"/>
                            <a14:foregroundMark x1="44456" y1="46680" x2="44456" y2="46680"/>
                            <a14:foregroundMark x1="39878" y1="46387" x2="39878" y2="46387"/>
                            <a14:foregroundMark x1="38250" y1="44922" x2="40183" y2="47852"/>
                            <a14:foregroundMark x1="43235" y1="45801" x2="47202" y2="48438"/>
                            <a14:foregroundMark x1="51577" y1="34570" x2="50661" y2="61133"/>
                            <a14:foregroundMark x1="71617" y1="46973" x2="33672" y2="61133"/>
                            <a14:foregroundMark x1="29298" y1="51953" x2="40488" y2="55273"/>
                            <a14:foregroundMark x1="33978" y1="46387" x2="45371" y2="39258"/>
                            <a14:foregroundMark x1="55544" y1="48145" x2="55239" y2="458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4909" y="5381383"/>
                <a:ext cx="848491" cy="921649"/>
              </a:xfrm>
              <a:prstGeom prst="rect">
                <a:avLst/>
              </a:prstGeom>
            </p:spPr>
          </p:pic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50CFBECA-5863-4544-812E-DA797E854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961" b="89844" l="6104" r="95931">
                            <a14:foregroundMark x1="6205" y1="55859" x2="6205" y2="55859"/>
                            <a14:foregroundMark x1="91963" y1="53809" x2="91963" y2="53809"/>
                            <a14:foregroundMark x1="95931" y1="56152" x2="95931" y2="56152"/>
                            <a14:foregroundMark x1="39166" y1="55859" x2="39166" y2="55859"/>
                            <a14:foregroundMark x1="48118" y1="58496" x2="48118" y2="58496"/>
                            <a14:foregroundMark x1="44456" y1="46680" x2="44456" y2="46680"/>
                            <a14:foregroundMark x1="39878" y1="46387" x2="39878" y2="46387"/>
                            <a14:foregroundMark x1="38250" y1="44922" x2="40183" y2="47852"/>
                            <a14:foregroundMark x1="43235" y1="45801" x2="47202" y2="48438"/>
                            <a14:foregroundMark x1="51577" y1="34570" x2="50661" y2="61133"/>
                            <a14:foregroundMark x1="71617" y1="46973" x2="33672" y2="61133"/>
                            <a14:foregroundMark x1="29298" y1="51953" x2="40488" y2="55273"/>
                            <a14:foregroundMark x1="33978" y1="46387" x2="45371" y2="39258"/>
                            <a14:foregroundMark x1="55544" y1="48145" x2="55239" y2="458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8186" y="4508991"/>
                <a:ext cx="848491" cy="921649"/>
              </a:xfrm>
              <a:prstGeom prst="rect">
                <a:avLst/>
              </a:prstGeom>
            </p:spPr>
          </p:pic>
          <p:pic>
            <p:nvPicPr>
              <p:cNvPr id="47" name="Picture 46" descr="Icon&#10;&#10;Description automatically generated">
                <a:extLst>
                  <a:ext uri="{FF2B5EF4-FFF2-40B4-BE49-F238E27FC236}">
                    <a16:creationId xmlns:a16="http://schemas.microsoft.com/office/drawing/2014/main" id="{82C54CA0-FD41-4950-82FD-9D6C80EE6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961" b="89844" l="6104" r="95931">
                            <a14:foregroundMark x1="6205" y1="55859" x2="6205" y2="55859"/>
                            <a14:foregroundMark x1="91963" y1="53809" x2="91963" y2="53809"/>
                            <a14:foregroundMark x1="95931" y1="56152" x2="95931" y2="56152"/>
                            <a14:foregroundMark x1="39166" y1="55859" x2="39166" y2="55859"/>
                            <a14:foregroundMark x1="48118" y1="58496" x2="48118" y2="58496"/>
                            <a14:foregroundMark x1="44456" y1="46680" x2="44456" y2="46680"/>
                            <a14:foregroundMark x1="39878" y1="46387" x2="39878" y2="46387"/>
                            <a14:foregroundMark x1="38250" y1="44922" x2="40183" y2="47852"/>
                            <a14:foregroundMark x1="43235" y1="45801" x2="47202" y2="48438"/>
                            <a14:foregroundMark x1="51577" y1="34570" x2="50661" y2="61133"/>
                            <a14:foregroundMark x1="71617" y1="46973" x2="33672" y2="61133"/>
                            <a14:foregroundMark x1="29298" y1="51953" x2="40488" y2="55273"/>
                            <a14:foregroundMark x1="33978" y1="46387" x2="45371" y2="39258"/>
                            <a14:foregroundMark x1="55544" y1="48145" x2="55239" y2="458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5603" y="5105800"/>
                <a:ext cx="848491" cy="921649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5080AA-2888-4DC1-AFF0-9B17DD3CCCF5}"/>
                </a:ext>
              </a:extLst>
            </p:cNvPr>
            <p:cNvSpPr txBox="1"/>
            <p:nvPr/>
          </p:nvSpPr>
          <p:spPr>
            <a:xfrm>
              <a:off x="7262699" y="5115114"/>
              <a:ext cx="10948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62A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Docker</a:t>
              </a:r>
              <a:endParaRPr lang="en-US" b="1" dirty="0">
                <a:solidFill>
                  <a:srgbClr val="0062A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86FBF-26C3-465F-8D83-CE382AF7F680}"/>
              </a:ext>
            </a:extLst>
          </p:cNvPr>
          <p:cNvGrpSpPr/>
          <p:nvPr/>
        </p:nvGrpSpPr>
        <p:grpSpPr>
          <a:xfrm>
            <a:off x="4604951" y="2119431"/>
            <a:ext cx="1964247" cy="2425490"/>
            <a:chOff x="4604951" y="2464871"/>
            <a:chExt cx="1964247" cy="242549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007A3C1-1FD2-4EC6-B9D5-2E3C1982F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04951" y="2464871"/>
              <a:ext cx="1964247" cy="19642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59143B-A6C0-4DEF-8929-C937F6E0588F}"/>
                </a:ext>
              </a:extLst>
            </p:cNvPr>
            <p:cNvSpPr txBox="1"/>
            <p:nvPr/>
          </p:nvSpPr>
          <p:spPr>
            <a:xfrm>
              <a:off x="4726381" y="4428696"/>
              <a:ext cx="1679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E2B8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Kubernetes</a:t>
              </a:r>
              <a:endParaRPr lang="en-US" b="1" dirty="0">
                <a:solidFill>
                  <a:srgbClr val="4E2B8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81BCC6-109F-4B61-A8A8-1F9C99D4C97B}"/>
              </a:ext>
            </a:extLst>
          </p:cNvPr>
          <p:cNvSpPr txBox="1"/>
          <p:nvPr/>
        </p:nvSpPr>
        <p:spPr>
          <a:xfrm>
            <a:off x="2535722" y="3812899"/>
            <a:ext cx="166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210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Azure</a:t>
            </a:r>
            <a:r>
              <a:rPr lang="en-US" sz="1600" dirty="0">
                <a:solidFill>
                  <a:srgbClr val="821010"/>
                </a:solidFill>
              </a:rPr>
              <a:t> </a:t>
            </a:r>
            <a:r>
              <a:rPr lang="en-US" sz="2000" b="1" dirty="0">
                <a:solidFill>
                  <a:srgbClr val="8210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30704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A5F1-8D33-4C71-B2E0-A5D6F82E51B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Demo – Several DevOps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B208-9C2B-481C-AAEA-0212260E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14141"/>
                </a:solidFill>
                <a:latin typeface="Titillium Web" panose="00000500000000000000" pitchFamily="2" charset="0"/>
              </a:rPr>
              <a:t>Azure Portal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Container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14141"/>
                </a:solidFill>
                <a:latin typeface="Titillium Web" panose="00000500000000000000" pitchFamily="2" charset="0"/>
              </a:rPr>
              <a:t>Azure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Work boards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Pipelines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414141"/>
                </a:solidFill>
                <a:latin typeface="Titillium Web" panose="00000500000000000000" pitchFamily="2" charset="0"/>
              </a:rPr>
              <a:t>Github</a:t>
            </a:r>
            <a:endParaRPr lang="en-US" sz="2800" dirty="0">
              <a:solidFill>
                <a:srgbClr val="414141"/>
              </a:solidFill>
              <a:latin typeface="Titillium Web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84390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A5F1-8D33-4C71-B2E0-A5D6F82E51B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Project – Create a Webpage by Forking the </a:t>
            </a:r>
            <a:r>
              <a:rPr lang="en-US" sz="4400" b="1" dirty="0" err="1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BBH_Demo</a:t>
            </a:r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B208-9C2B-481C-AAEA-0212260E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Fork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Create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Setup actions (? – need to see if these exist automagically when forking)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Make changes to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Commit changes to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Clear your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View the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141"/>
                </a:solidFill>
                <a:latin typeface="Titillium Web" panose="00000500000000000000" pitchFamily="2" charset="0"/>
              </a:rPr>
              <a:t>Bonus – use inspect element to see what the code is doing/make on the fly changes to see how to fix it.</a:t>
            </a:r>
          </a:p>
        </p:txBody>
      </p:sp>
    </p:spTree>
    <p:extLst>
      <p:ext uri="{BB962C8B-B14F-4D97-AF65-F5344CB8AC3E}">
        <p14:creationId xmlns:p14="http://schemas.microsoft.com/office/powerpoint/2010/main" val="23044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E364-1066-4F94-AF3C-DEFC5CBAE016}"/>
              </a:ext>
            </a:extLst>
          </p:cNvPr>
          <p:cNvSpPr txBox="1">
            <a:spLocks/>
          </p:cNvSpPr>
          <p:nvPr/>
        </p:nvSpPr>
        <p:spPr>
          <a:xfrm>
            <a:off x="582478" y="442616"/>
            <a:ext cx="10771322" cy="1124110"/>
          </a:xfrm>
          <a:prstGeom prst="rect">
            <a:avLst/>
          </a:prstGeom>
          <a:effectLst>
            <a:glow rad="127000">
              <a:srgbClr val="EBFFFF"/>
            </a:glow>
          </a:effectLst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2F2D78"/>
                </a:solidFill>
                <a:effectLst>
                  <a:glow rad="127000">
                    <a:srgbClr val="EBFFFF">
                      <a:alpha val="55000"/>
                    </a:srgbClr>
                  </a:glow>
                </a:effectLst>
                <a:latin typeface="Titillium Web" panose="00000500000000000000" pitchFamily="2" charset="0"/>
                <a:cs typeface="IrisUPC" panose="020B0502040204020203" pitchFamily="34" charset="-34"/>
              </a:rPr>
              <a:t>Appendix – Borrowed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238A-8454-4B95-AF31-2CFEA614D80F}"/>
              </a:ext>
            </a:extLst>
          </p:cNvPr>
          <p:cNvSpPr txBox="1">
            <a:spLocks/>
          </p:cNvSpPr>
          <p:nvPr/>
        </p:nvSpPr>
        <p:spPr>
          <a:xfrm>
            <a:off x="582478" y="1785869"/>
            <a:ext cx="10771322" cy="4499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Everi images: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Fintech: 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2"/>
              </a:rPr>
              <a:t>https://www.everi.com/fintech/</a:t>
            </a:r>
            <a:endParaRPr lang="en-US" dirty="0">
              <a:solidFill>
                <a:srgbClr val="414141"/>
              </a:solidFill>
              <a:latin typeface="Titillium Web" panose="000005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Games: 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3"/>
              </a:rPr>
              <a:t>https://www.everi.com/games/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Scenario mobile app: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4"/>
              </a:rPr>
              <a:t>https://github.com/kidding-with-android/langaw-game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Server image &amp; Database image: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5"/>
              </a:rPr>
              <a:t>https://pngimg.com/images/electronics/server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WWW icon: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6"/>
              </a:rPr>
              <a:t>https://pixy.org/101088/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Azure icons: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7"/>
              </a:rPr>
              <a:t>http://code.benco.io/icon-collection/azure-icons/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GitHub icon: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8"/>
              </a:rPr>
              <a:t>https://github.com/logos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Docker icon: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  <a:hlinkClick r:id="rId9"/>
              </a:rPr>
              <a:t>https://icon-library.com/icon/docker-container-icon-7.html</a:t>
            </a:r>
            <a:r>
              <a:rPr lang="en-US" dirty="0">
                <a:solidFill>
                  <a:srgbClr val="414141"/>
                </a:solidFill>
                <a:latin typeface="Titillium Web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14141"/>
              </a:solidFill>
              <a:latin typeface="Titillium Web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1414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14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8807</TotalTime>
  <Words>494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Franklin Gothic Book</vt:lpstr>
      <vt:lpstr>Franklin Gothic Medium</vt:lpstr>
      <vt:lpstr>Titillium Web</vt:lpstr>
      <vt:lpstr>Wingdings</vt:lpstr>
      <vt:lpstr>Office Theme</vt:lpstr>
      <vt:lpstr>DevOps </vt:lpstr>
      <vt:lpstr>Who am I?</vt:lpstr>
      <vt:lpstr>Who is Everi?</vt:lpstr>
      <vt:lpstr>You’ve created your own app!</vt:lpstr>
      <vt:lpstr>Cool_Application_01 has gone viral! Awesome, but now the real work starts.</vt:lpstr>
      <vt:lpstr>DevOps and the Cloud have your solutions!</vt:lpstr>
      <vt:lpstr>Demo – Several DevOps Tools</vt:lpstr>
      <vt:lpstr>Project – Create a Webpage by Forking the BBH_Demo Repository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</dc:title>
  <dc:creator>Donohue, Tricia</dc:creator>
  <cp:lastModifiedBy>Donohue, Tricia</cp:lastModifiedBy>
  <cp:revision>40</cp:revision>
  <dcterms:created xsi:type="dcterms:W3CDTF">2021-11-08T18:15:08Z</dcterms:created>
  <dcterms:modified xsi:type="dcterms:W3CDTF">2021-11-17T21:29:15Z</dcterms:modified>
</cp:coreProperties>
</file>